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63" r:id="rId4"/>
    <p:sldId id="266" r:id="rId5"/>
    <p:sldId id="267" r:id="rId6"/>
    <p:sldId id="268" r:id="rId7"/>
    <p:sldId id="269" r:id="rId8"/>
    <p:sldId id="262" r:id="rId9"/>
  </p:sldIdLst>
  <p:sldSz cx="18288000" cy="10287000"/>
  <p:notesSz cx="6858000" cy="9144000"/>
  <p:embeddedFontLst>
    <p:embeddedFont>
      <p:font typeface="Aileron Heavy Bold" panose="020B0604020202020204" charset="0"/>
      <p:regular r:id="rId11"/>
      <p:bold r:id="rId12"/>
    </p:embeddedFont>
    <p:embeddedFont>
      <p:font typeface="Aileron Regular" panose="020B0604020202020204" charset="0"/>
      <p:regular r:id="rId13"/>
    </p:embeddedFont>
    <p:embeddedFont>
      <p:font typeface="Aileron Regular Bold" panose="020B0604020202020204" charset="0"/>
      <p:regular r:id="rId14"/>
      <p:bold r:id="rId15"/>
    </p:embeddedFont>
    <p:embeddedFont>
      <p:font typeface="Blackadder ITC" panose="04020505051007020D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V Boli" panose="0200050003020009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5" d="100"/>
          <a:sy n="55" d="100"/>
        </p:scale>
        <p:origin x="87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195F8D-CC74-46CC-B99B-D420EACA673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7B708D-A163-4BA3-988A-744329B1D7C0}">
      <dgm:prSet phldrT="[Text]" custT="1"/>
      <dgm:spPr/>
      <dgm:t>
        <a:bodyPr/>
        <a:lstStyle/>
        <a:p>
          <a:r>
            <a:rPr lang="en-US" sz="2000" b="1" dirty="0"/>
            <a:t>1. Popularity by number of time song is played by distinct user. </a:t>
          </a:r>
          <a:r>
            <a:rPr lang="en-US" sz="2000" dirty="0"/>
            <a:t>While searching we can search top songs with some minimum interaction </a:t>
          </a:r>
          <a:endParaRPr lang="en-IN" sz="2000" dirty="0"/>
        </a:p>
      </dgm:t>
    </dgm:pt>
    <dgm:pt modelId="{08C9F8BA-7981-496D-A905-A8BBB5C85F36}" type="parTrans" cxnId="{A0B6E492-BC88-4A34-AFBB-68F18CA8CC35}">
      <dgm:prSet/>
      <dgm:spPr/>
      <dgm:t>
        <a:bodyPr/>
        <a:lstStyle/>
        <a:p>
          <a:endParaRPr lang="en-IN"/>
        </a:p>
      </dgm:t>
    </dgm:pt>
    <dgm:pt modelId="{40CCDDC2-4B33-467C-8CDA-17CC00819F00}" type="sibTrans" cxnId="{A0B6E492-BC88-4A34-AFBB-68F18CA8CC35}">
      <dgm:prSet/>
      <dgm:spPr/>
      <dgm:t>
        <a:bodyPr/>
        <a:lstStyle/>
        <a:p>
          <a:endParaRPr lang="en-IN"/>
        </a:p>
      </dgm:t>
    </dgm:pt>
    <dgm:pt modelId="{280D8076-F99C-498F-A75A-E7C0F5EEFA08}">
      <dgm:prSet phldrT="[Text]" custT="1"/>
      <dgm:spPr/>
      <dgm:t>
        <a:bodyPr/>
        <a:lstStyle/>
        <a:p>
          <a:r>
            <a:rPr lang="en-US" sz="2000" dirty="0"/>
            <a:t>Build on top of given dataset</a:t>
          </a:r>
          <a:endParaRPr lang="en-IN" sz="2000" dirty="0"/>
        </a:p>
      </dgm:t>
    </dgm:pt>
    <dgm:pt modelId="{AEEC41F8-08AB-4DAC-B5EE-068385F3DF4F}" type="parTrans" cxnId="{034A944E-5862-4419-BAC2-CF544EC253EC}">
      <dgm:prSet/>
      <dgm:spPr/>
      <dgm:t>
        <a:bodyPr/>
        <a:lstStyle/>
        <a:p>
          <a:endParaRPr lang="en-IN"/>
        </a:p>
      </dgm:t>
    </dgm:pt>
    <dgm:pt modelId="{E37A65B2-5BF4-4582-B5CD-DC0066D0BB54}" type="sibTrans" cxnId="{034A944E-5862-4419-BAC2-CF544EC253EC}">
      <dgm:prSet/>
      <dgm:spPr/>
      <dgm:t>
        <a:bodyPr/>
        <a:lstStyle/>
        <a:p>
          <a:endParaRPr lang="en-IN"/>
        </a:p>
      </dgm:t>
    </dgm:pt>
    <dgm:pt modelId="{7188AC51-BDB6-437D-BB1A-95C199BB0F92}">
      <dgm:prSet phldrT="[Text]"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2. Popularity by ratings &amp; number of votes</a:t>
          </a:r>
          <a:r>
            <a: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. While searching we can search top songs with some minimum interaction  </a:t>
          </a:r>
          <a:endParaRPr lang="en-IN" sz="2000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gm:t>
    </dgm:pt>
    <dgm:pt modelId="{77CEDE78-F131-45A5-BE2F-85FC6132B88E}" type="parTrans" cxnId="{0B1A9553-D251-42B8-BAD9-5226F80402B6}">
      <dgm:prSet/>
      <dgm:spPr/>
      <dgm:t>
        <a:bodyPr/>
        <a:lstStyle/>
        <a:p>
          <a:endParaRPr lang="en-IN"/>
        </a:p>
      </dgm:t>
    </dgm:pt>
    <dgm:pt modelId="{8D48E06B-9A8A-437D-AA12-308839BE74A5}" type="sibTrans" cxnId="{0B1A9553-D251-42B8-BAD9-5226F80402B6}">
      <dgm:prSet/>
      <dgm:spPr/>
      <dgm:t>
        <a:bodyPr/>
        <a:lstStyle/>
        <a:p>
          <a:endParaRPr lang="en-IN"/>
        </a:p>
      </dgm:t>
    </dgm:pt>
    <dgm:pt modelId="{B236CB23-C724-4D9E-859B-FC4752EC7F16}">
      <dgm:prSet phldrT="[Text]" custT="1"/>
      <dgm:spPr/>
      <dgm:t>
        <a:bodyPr/>
        <a:lstStyle/>
        <a:p>
          <a:r>
            <a:rPr lang="en-US" sz="2000" dirty="0"/>
            <a:t>Introduced a new dataset for ratings and number of votes</a:t>
          </a:r>
          <a:endParaRPr lang="en-IN" sz="2000" dirty="0"/>
        </a:p>
      </dgm:t>
    </dgm:pt>
    <dgm:pt modelId="{D5E28713-EB54-4994-BC9F-B7A143431D38}" type="parTrans" cxnId="{30091F4A-A02C-4E55-9967-9B6E3E1F531C}">
      <dgm:prSet/>
      <dgm:spPr/>
      <dgm:t>
        <a:bodyPr/>
        <a:lstStyle/>
        <a:p>
          <a:endParaRPr lang="en-IN"/>
        </a:p>
      </dgm:t>
    </dgm:pt>
    <dgm:pt modelId="{3A75A5DC-B1F3-468B-A163-0EF98E5B53FF}" type="sibTrans" cxnId="{30091F4A-A02C-4E55-9967-9B6E3E1F531C}">
      <dgm:prSet/>
      <dgm:spPr/>
      <dgm:t>
        <a:bodyPr/>
        <a:lstStyle/>
        <a:p>
          <a:endParaRPr lang="en-IN"/>
        </a:p>
      </dgm:t>
    </dgm:pt>
    <dgm:pt modelId="{C42796AF-A692-4359-A5B5-1DFDBF26A608}" type="pres">
      <dgm:prSet presAssocID="{1A195F8D-CC74-46CC-B99B-D420EACA6731}" presName="linear" presStyleCnt="0">
        <dgm:presLayoutVars>
          <dgm:animLvl val="lvl"/>
          <dgm:resizeHandles val="exact"/>
        </dgm:presLayoutVars>
      </dgm:prSet>
      <dgm:spPr/>
    </dgm:pt>
    <dgm:pt modelId="{4F11538C-56CA-477A-BD72-B2E99C4C800D}" type="pres">
      <dgm:prSet presAssocID="{5F7B708D-A163-4BA3-988A-744329B1D7C0}" presName="parentText" presStyleLbl="node1" presStyleIdx="0" presStyleCnt="2" custLinFactNeighborY="-8529">
        <dgm:presLayoutVars>
          <dgm:chMax val="0"/>
          <dgm:bulletEnabled val="1"/>
        </dgm:presLayoutVars>
      </dgm:prSet>
      <dgm:spPr/>
    </dgm:pt>
    <dgm:pt modelId="{D19047F3-F10C-469B-97E7-14C342B8E376}" type="pres">
      <dgm:prSet presAssocID="{5F7B708D-A163-4BA3-988A-744329B1D7C0}" presName="childText" presStyleLbl="revTx" presStyleIdx="0" presStyleCnt="2">
        <dgm:presLayoutVars>
          <dgm:bulletEnabled val="1"/>
        </dgm:presLayoutVars>
      </dgm:prSet>
      <dgm:spPr/>
    </dgm:pt>
    <dgm:pt modelId="{F80C87A9-B516-404D-841A-E56FB4F87E39}" type="pres">
      <dgm:prSet presAssocID="{7188AC51-BDB6-437D-BB1A-95C199BB0F9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8C2B47-9378-4DD7-A725-AF0D6FF9E8FD}" type="pres">
      <dgm:prSet presAssocID="{7188AC51-BDB6-437D-BB1A-95C199BB0F9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3594D01-71B5-42C2-B6A1-D96F269299F5}" type="presOf" srcId="{1A195F8D-CC74-46CC-B99B-D420EACA6731}" destId="{C42796AF-A692-4359-A5B5-1DFDBF26A608}" srcOrd="0" destOrd="0" presId="urn:microsoft.com/office/officeart/2005/8/layout/vList2"/>
    <dgm:cxn modelId="{E0A3B215-1EB0-4DE7-9907-17917EAF0A97}" type="presOf" srcId="{5F7B708D-A163-4BA3-988A-744329B1D7C0}" destId="{4F11538C-56CA-477A-BD72-B2E99C4C800D}" srcOrd="0" destOrd="0" presId="urn:microsoft.com/office/officeart/2005/8/layout/vList2"/>
    <dgm:cxn modelId="{4D4EBC36-0CF7-47E0-84D3-52291EC464C3}" type="presOf" srcId="{280D8076-F99C-498F-A75A-E7C0F5EEFA08}" destId="{D19047F3-F10C-469B-97E7-14C342B8E376}" srcOrd="0" destOrd="0" presId="urn:microsoft.com/office/officeart/2005/8/layout/vList2"/>
    <dgm:cxn modelId="{30091F4A-A02C-4E55-9967-9B6E3E1F531C}" srcId="{7188AC51-BDB6-437D-BB1A-95C199BB0F92}" destId="{B236CB23-C724-4D9E-859B-FC4752EC7F16}" srcOrd="0" destOrd="0" parTransId="{D5E28713-EB54-4994-BC9F-B7A143431D38}" sibTransId="{3A75A5DC-B1F3-468B-A163-0EF98E5B53FF}"/>
    <dgm:cxn modelId="{034A944E-5862-4419-BAC2-CF544EC253EC}" srcId="{5F7B708D-A163-4BA3-988A-744329B1D7C0}" destId="{280D8076-F99C-498F-A75A-E7C0F5EEFA08}" srcOrd="0" destOrd="0" parTransId="{AEEC41F8-08AB-4DAC-B5EE-068385F3DF4F}" sibTransId="{E37A65B2-5BF4-4582-B5CD-DC0066D0BB54}"/>
    <dgm:cxn modelId="{0B1A9553-D251-42B8-BAD9-5226F80402B6}" srcId="{1A195F8D-CC74-46CC-B99B-D420EACA6731}" destId="{7188AC51-BDB6-437D-BB1A-95C199BB0F92}" srcOrd="1" destOrd="0" parTransId="{77CEDE78-F131-45A5-BE2F-85FC6132B88E}" sibTransId="{8D48E06B-9A8A-437D-AA12-308839BE74A5}"/>
    <dgm:cxn modelId="{A0B6E492-BC88-4A34-AFBB-68F18CA8CC35}" srcId="{1A195F8D-CC74-46CC-B99B-D420EACA6731}" destId="{5F7B708D-A163-4BA3-988A-744329B1D7C0}" srcOrd="0" destOrd="0" parTransId="{08C9F8BA-7981-496D-A905-A8BBB5C85F36}" sibTransId="{40CCDDC2-4B33-467C-8CDA-17CC00819F00}"/>
    <dgm:cxn modelId="{D4C0CEBF-66DD-4E73-AE44-3E944C28BA75}" type="presOf" srcId="{B236CB23-C724-4D9E-859B-FC4752EC7F16}" destId="{0D8C2B47-9378-4DD7-A725-AF0D6FF9E8FD}" srcOrd="0" destOrd="0" presId="urn:microsoft.com/office/officeart/2005/8/layout/vList2"/>
    <dgm:cxn modelId="{F134FCE6-293B-40BB-8501-0417F391CD95}" type="presOf" srcId="{7188AC51-BDB6-437D-BB1A-95C199BB0F92}" destId="{F80C87A9-B516-404D-841A-E56FB4F87E39}" srcOrd="0" destOrd="0" presId="urn:microsoft.com/office/officeart/2005/8/layout/vList2"/>
    <dgm:cxn modelId="{1B9D27D1-3303-488A-8157-007C72E90744}" type="presParOf" srcId="{C42796AF-A692-4359-A5B5-1DFDBF26A608}" destId="{4F11538C-56CA-477A-BD72-B2E99C4C800D}" srcOrd="0" destOrd="0" presId="urn:microsoft.com/office/officeart/2005/8/layout/vList2"/>
    <dgm:cxn modelId="{757384B2-95E0-4342-8261-DC4616930165}" type="presParOf" srcId="{C42796AF-A692-4359-A5B5-1DFDBF26A608}" destId="{D19047F3-F10C-469B-97E7-14C342B8E376}" srcOrd="1" destOrd="0" presId="urn:microsoft.com/office/officeart/2005/8/layout/vList2"/>
    <dgm:cxn modelId="{CD93094E-29E1-42EE-A9F4-083E4A2DA61B}" type="presParOf" srcId="{C42796AF-A692-4359-A5B5-1DFDBF26A608}" destId="{F80C87A9-B516-404D-841A-E56FB4F87E39}" srcOrd="2" destOrd="0" presId="urn:microsoft.com/office/officeart/2005/8/layout/vList2"/>
    <dgm:cxn modelId="{B39A72BF-4E8D-4985-8692-53F547E5663A}" type="presParOf" srcId="{C42796AF-A692-4359-A5B5-1DFDBF26A608}" destId="{0D8C2B47-9378-4DD7-A725-AF0D6FF9E8F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95F8D-CC74-46CC-B99B-D420EACA673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7B708D-A163-4BA3-988A-744329B1D7C0}">
      <dgm:prSet phldrT="[Text]" custT="1"/>
      <dgm:spPr/>
      <dgm:t>
        <a:bodyPr/>
        <a:lstStyle/>
        <a:p>
          <a:r>
            <a:rPr lang="en-US" sz="2000" b="1" dirty="0"/>
            <a:t>1. </a:t>
          </a:r>
          <a:r>
            <a:rPr lang="en-US" sz="2000" dirty="0">
              <a:solidFill>
                <a:schemeClr val="tx1"/>
              </a:solidFill>
            </a:rPr>
            <a:t>We are </a:t>
          </a:r>
          <a:r>
            <a:rPr lang="en-US" sz="2000" b="1" dirty="0">
              <a:solidFill>
                <a:schemeClr val="tx1"/>
              </a:solidFill>
            </a:rPr>
            <a:t>using </a:t>
          </a:r>
          <a:r>
            <a:rPr lang="en-US" sz="2000" b="1" dirty="0" err="1">
              <a:solidFill>
                <a:schemeClr val="tx1"/>
              </a:solidFill>
            </a:rPr>
            <a:t>Gensim</a:t>
          </a:r>
          <a:r>
            <a:rPr lang="en-US" sz="2000" b="1" dirty="0">
              <a:solidFill>
                <a:schemeClr val="tx1"/>
              </a:solidFill>
            </a:rPr>
            <a:t> (Generate similar) for content based recommendation</a:t>
          </a:r>
          <a:r>
            <a:rPr lang="en-US" sz="2000" dirty="0">
              <a:solidFill>
                <a:schemeClr val="tx1"/>
              </a:solidFill>
            </a:rPr>
            <a:t> as its design to handle large text collections and does not need to have everything in memory at once.</a:t>
          </a:r>
          <a:endParaRPr lang="en-IN" sz="2000" dirty="0"/>
        </a:p>
      </dgm:t>
    </dgm:pt>
    <dgm:pt modelId="{08C9F8BA-7981-496D-A905-A8BBB5C85F36}" type="parTrans" cxnId="{A0B6E492-BC88-4A34-AFBB-68F18CA8CC35}">
      <dgm:prSet/>
      <dgm:spPr/>
      <dgm:t>
        <a:bodyPr/>
        <a:lstStyle/>
        <a:p>
          <a:endParaRPr lang="en-IN"/>
        </a:p>
      </dgm:t>
    </dgm:pt>
    <dgm:pt modelId="{40CCDDC2-4B33-467C-8CDA-17CC00819F00}" type="sibTrans" cxnId="{A0B6E492-BC88-4A34-AFBB-68F18CA8CC35}">
      <dgm:prSet/>
      <dgm:spPr/>
      <dgm:t>
        <a:bodyPr/>
        <a:lstStyle/>
        <a:p>
          <a:endParaRPr lang="en-IN"/>
        </a:p>
      </dgm:t>
    </dgm:pt>
    <dgm:pt modelId="{280D8076-F99C-498F-A75A-E7C0F5EEFA08}">
      <dgm:prSet phldrT="[Text]" custT="1"/>
      <dgm:spPr/>
      <dgm:t>
        <a:bodyPr/>
        <a:lstStyle/>
        <a:p>
          <a:r>
            <a:rPr lang="en-US" sz="2000" dirty="0"/>
            <a:t>We are using combination of ‘title’, ‘artist’, ‘genre', 'release’</a:t>
          </a:r>
          <a:endParaRPr lang="en-IN" sz="2000" dirty="0"/>
        </a:p>
      </dgm:t>
    </dgm:pt>
    <dgm:pt modelId="{AEEC41F8-08AB-4DAC-B5EE-068385F3DF4F}" type="parTrans" cxnId="{034A944E-5862-4419-BAC2-CF544EC253EC}">
      <dgm:prSet/>
      <dgm:spPr/>
      <dgm:t>
        <a:bodyPr/>
        <a:lstStyle/>
        <a:p>
          <a:endParaRPr lang="en-IN"/>
        </a:p>
      </dgm:t>
    </dgm:pt>
    <dgm:pt modelId="{E37A65B2-5BF4-4582-B5CD-DC0066D0BB54}" type="sibTrans" cxnId="{034A944E-5862-4419-BAC2-CF544EC253EC}">
      <dgm:prSet/>
      <dgm:spPr/>
      <dgm:t>
        <a:bodyPr/>
        <a:lstStyle/>
        <a:p>
          <a:endParaRPr lang="en-IN"/>
        </a:p>
      </dgm:t>
    </dgm:pt>
    <dgm:pt modelId="{7188AC51-BDB6-437D-BB1A-95C199BB0F92}">
      <dgm:prSet phldrT="[Text]"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2</a:t>
          </a:r>
          <a:r>
            <a: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. We are doing </a:t>
          </a: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Sentiment Analysis based on the lyrics</a:t>
          </a:r>
          <a:endParaRPr lang="en-IN" sz="2000" b="1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gm:t>
    </dgm:pt>
    <dgm:pt modelId="{77CEDE78-F131-45A5-BE2F-85FC6132B88E}" type="parTrans" cxnId="{0B1A9553-D251-42B8-BAD9-5226F80402B6}">
      <dgm:prSet/>
      <dgm:spPr/>
      <dgm:t>
        <a:bodyPr/>
        <a:lstStyle/>
        <a:p>
          <a:endParaRPr lang="en-IN"/>
        </a:p>
      </dgm:t>
    </dgm:pt>
    <dgm:pt modelId="{8D48E06B-9A8A-437D-AA12-308839BE74A5}" type="sibTrans" cxnId="{0B1A9553-D251-42B8-BAD9-5226F80402B6}">
      <dgm:prSet/>
      <dgm:spPr/>
      <dgm:t>
        <a:bodyPr/>
        <a:lstStyle/>
        <a:p>
          <a:endParaRPr lang="en-IN"/>
        </a:p>
      </dgm:t>
    </dgm:pt>
    <dgm:pt modelId="{B236CB23-C724-4D9E-859B-FC4752EC7F16}">
      <dgm:prSet phldrT="[Text]" custT="1"/>
      <dgm:spPr/>
      <dgm:t>
        <a:bodyPr/>
        <a:lstStyle/>
        <a:p>
          <a:r>
            <a:rPr lang="en-US" sz="2000" dirty="0"/>
            <a:t>Introduced a new dataset for lyrics. </a:t>
          </a:r>
          <a:endParaRPr lang="en-IN" sz="2000" dirty="0"/>
        </a:p>
      </dgm:t>
    </dgm:pt>
    <dgm:pt modelId="{D5E28713-EB54-4994-BC9F-B7A143431D38}" type="parTrans" cxnId="{30091F4A-A02C-4E55-9967-9B6E3E1F531C}">
      <dgm:prSet/>
      <dgm:spPr/>
      <dgm:t>
        <a:bodyPr/>
        <a:lstStyle/>
        <a:p>
          <a:endParaRPr lang="en-IN"/>
        </a:p>
      </dgm:t>
    </dgm:pt>
    <dgm:pt modelId="{3A75A5DC-B1F3-468B-A163-0EF98E5B53FF}" type="sibTrans" cxnId="{30091F4A-A02C-4E55-9967-9B6E3E1F531C}">
      <dgm:prSet/>
      <dgm:spPr/>
      <dgm:t>
        <a:bodyPr/>
        <a:lstStyle/>
        <a:p>
          <a:endParaRPr lang="en-IN"/>
        </a:p>
      </dgm:t>
    </dgm:pt>
    <dgm:pt modelId="{C42796AF-A692-4359-A5B5-1DFDBF26A608}" type="pres">
      <dgm:prSet presAssocID="{1A195F8D-CC74-46CC-B99B-D420EACA6731}" presName="linear" presStyleCnt="0">
        <dgm:presLayoutVars>
          <dgm:animLvl val="lvl"/>
          <dgm:resizeHandles val="exact"/>
        </dgm:presLayoutVars>
      </dgm:prSet>
      <dgm:spPr/>
    </dgm:pt>
    <dgm:pt modelId="{4F11538C-56CA-477A-BD72-B2E99C4C800D}" type="pres">
      <dgm:prSet presAssocID="{5F7B708D-A163-4BA3-988A-744329B1D7C0}" presName="parentText" presStyleLbl="node1" presStyleIdx="0" presStyleCnt="2" custLinFactNeighborY="-8529">
        <dgm:presLayoutVars>
          <dgm:chMax val="0"/>
          <dgm:bulletEnabled val="1"/>
        </dgm:presLayoutVars>
      </dgm:prSet>
      <dgm:spPr/>
    </dgm:pt>
    <dgm:pt modelId="{D19047F3-F10C-469B-97E7-14C342B8E376}" type="pres">
      <dgm:prSet presAssocID="{5F7B708D-A163-4BA3-988A-744329B1D7C0}" presName="childText" presStyleLbl="revTx" presStyleIdx="0" presStyleCnt="2">
        <dgm:presLayoutVars>
          <dgm:bulletEnabled val="1"/>
        </dgm:presLayoutVars>
      </dgm:prSet>
      <dgm:spPr/>
    </dgm:pt>
    <dgm:pt modelId="{F80C87A9-B516-404D-841A-E56FB4F87E39}" type="pres">
      <dgm:prSet presAssocID="{7188AC51-BDB6-437D-BB1A-95C199BB0F9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8C2B47-9378-4DD7-A725-AF0D6FF9E8FD}" type="pres">
      <dgm:prSet presAssocID="{7188AC51-BDB6-437D-BB1A-95C199BB0F9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3594D01-71B5-42C2-B6A1-D96F269299F5}" type="presOf" srcId="{1A195F8D-CC74-46CC-B99B-D420EACA6731}" destId="{C42796AF-A692-4359-A5B5-1DFDBF26A608}" srcOrd="0" destOrd="0" presId="urn:microsoft.com/office/officeart/2005/8/layout/vList2"/>
    <dgm:cxn modelId="{E0A3B215-1EB0-4DE7-9907-17917EAF0A97}" type="presOf" srcId="{5F7B708D-A163-4BA3-988A-744329B1D7C0}" destId="{4F11538C-56CA-477A-BD72-B2E99C4C800D}" srcOrd="0" destOrd="0" presId="urn:microsoft.com/office/officeart/2005/8/layout/vList2"/>
    <dgm:cxn modelId="{4D4EBC36-0CF7-47E0-84D3-52291EC464C3}" type="presOf" srcId="{280D8076-F99C-498F-A75A-E7C0F5EEFA08}" destId="{D19047F3-F10C-469B-97E7-14C342B8E376}" srcOrd="0" destOrd="0" presId="urn:microsoft.com/office/officeart/2005/8/layout/vList2"/>
    <dgm:cxn modelId="{30091F4A-A02C-4E55-9967-9B6E3E1F531C}" srcId="{7188AC51-BDB6-437D-BB1A-95C199BB0F92}" destId="{B236CB23-C724-4D9E-859B-FC4752EC7F16}" srcOrd="0" destOrd="0" parTransId="{D5E28713-EB54-4994-BC9F-B7A143431D38}" sibTransId="{3A75A5DC-B1F3-468B-A163-0EF98E5B53FF}"/>
    <dgm:cxn modelId="{034A944E-5862-4419-BAC2-CF544EC253EC}" srcId="{5F7B708D-A163-4BA3-988A-744329B1D7C0}" destId="{280D8076-F99C-498F-A75A-E7C0F5EEFA08}" srcOrd="0" destOrd="0" parTransId="{AEEC41F8-08AB-4DAC-B5EE-068385F3DF4F}" sibTransId="{E37A65B2-5BF4-4582-B5CD-DC0066D0BB54}"/>
    <dgm:cxn modelId="{0B1A9553-D251-42B8-BAD9-5226F80402B6}" srcId="{1A195F8D-CC74-46CC-B99B-D420EACA6731}" destId="{7188AC51-BDB6-437D-BB1A-95C199BB0F92}" srcOrd="1" destOrd="0" parTransId="{77CEDE78-F131-45A5-BE2F-85FC6132B88E}" sibTransId="{8D48E06B-9A8A-437D-AA12-308839BE74A5}"/>
    <dgm:cxn modelId="{A0B6E492-BC88-4A34-AFBB-68F18CA8CC35}" srcId="{1A195F8D-CC74-46CC-B99B-D420EACA6731}" destId="{5F7B708D-A163-4BA3-988A-744329B1D7C0}" srcOrd="0" destOrd="0" parTransId="{08C9F8BA-7981-496D-A905-A8BBB5C85F36}" sibTransId="{40CCDDC2-4B33-467C-8CDA-17CC00819F00}"/>
    <dgm:cxn modelId="{D4C0CEBF-66DD-4E73-AE44-3E944C28BA75}" type="presOf" srcId="{B236CB23-C724-4D9E-859B-FC4752EC7F16}" destId="{0D8C2B47-9378-4DD7-A725-AF0D6FF9E8FD}" srcOrd="0" destOrd="0" presId="urn:microsoft.com/office/officeart/2005/8/layout/vList2"/>
    <dgm:cxn modelId="{F134FCE6-293B-40BB-8501-0417F391CD95}" type="presOf" srcId="{7188AC51-BDB6-437D-BB1A-95C199BB0F92}" destId="{F80C87A9-B516-404D-841A-E56FB4F87E39}" srcOrd="0" destOrd="0" presId="urn:microsoft.com/office/officeart/2005/8/layout/vList2"/>
    <dgm:cxn modelId="{1B9D27D1-3303-488A-8157-007C72E90744}" type="presParOf" srcId="{C42796AF-A692-4359-A5B5-1DFDBF26A608}" destId="{4F11538C-56CA-477A-BD72-B2E99C4C800D}" srcOrd="0" destOrd="0" presId="urn:microsoft.com/office/officeart/2005/8/layout/vList2"/>
    <dgm:cxn modelId="{757384B2-95E0-4342-8261-DC4616930165}" type="presParOf" srcId="{C42796AF-A692-4359-A5B5-1DFDBF26A608}" destId="{D19047F3-F10C-469B-97E7-14C342B8E376}" srcOrd="1" destOrd="0" presId="urn:microsoft.com/office/officeart/2005/8/layout/vList2"/>
    <dgm:cxn modelId="{CD93094E-29E1-42EE-A9F4-083E4A2DA61B}" type="presParOf" srcId="{C42796AF-A692-4359-A5B5-1DFDBF26A608}" destId="{F80C87A9-B516-404D-841A-E56FB4F87E39}" srcOrd="2" destOrd="0" presId="urn:microsoft.com/office/officeart/2005/8/layout/vList2"/>
    <dgm:cxn modelId="{B39A72BF-4E8D-4985-8692-53F547E5663A}" type="presParOf" srcId="{C42796AF-A692-4359-A5B5-1DFDBF26A608}" destId="{0D8C2B47-9378-4DD7-A725-AF0D6FF9E8F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1538C-56CA-477A-BD72-B2E99C4C800D}">
      <dsp:nvSpPr>
        <dsp:cNvPr id="0" name=""/>
        <dsp:cNvSpPr/>
      </dsp:nvSpPr>
      <dsp:spPr>
        <a:xfrm>
          <a:off x="0" y="510593"/>
          <a:ext cx="95250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 Popularity by number of time song is played by distinct user. </a:t>
          </a:r>
          <a:r>
            <a:rPr lang="en-US" sz="2000" kern="1200" dirty="0"/>
            <a:t>While searching we can search top songs with some minimum interaction </a:t>
          </a:r>
          <a:endParaRPr lang="en-IN" sz="2000" kern="1200" dirty="0"/>
        </a:p>
      </dsp:txBody>
      <dsp:txXfrm>
        <a:off x="59399" y="569992"/>
        <a:ext cx="9406202" cy="1098002"/>
      </dsp:txXfrm>
    </dsp:sp>
    <dsp:sp modelId="{D19047F3-F10C-469B-97E7-14C342B8E376}">
      <dsp:nvSpPr>
        <dsp:cNvPr id="0" name=""/>
        <dsp:cNvSpPr/>
      </dsp:nvSpPr>
      <dsp:spPr>
        <a:xfrm>
          <a:off x="0" y="1819199"/>
          <a:ext cx="9525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Build on top of given dataset</a:t>
          </a:r>
          <a:endParaRPr lang="en-IN" sz="2000" kern="1200" dirty="0"/>
        </a:p>
      </dsp:txBody>
      <dsp:txXfrm>
        <a:off x="0" y="1819199"/>
        <a:ext cx="9525000" cy="1076400"/>
      </dsp:txXfrm>
    </dsp:sp>
    <dsp:sp modelId="{F80C87A9-B516-404D-841A-E56FB4F87E39}">
      <dsp:nvSpPr>
        <dsp:cNvPr id="0" name=""/>
        <dsp:cNvSpPr/>
      </dsp:nvSpPr>
      <dsp:spPr>
        <a:xfrm>
          <a:off x="0" y="2895599"/>
          <a:ext cx="95250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2. Popularity by ratings &amp; number of votes</a:t>
          </a:r>
          <a:r>
            <a: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. While searching we can search top songs with some minimum interaction  </a:t>
          </a:r>
          <a:endParaRPr lang="en-IN" sz="2000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sp:txBody>
      <dsp:txXfrm>
        <a:off x="59399" y="2954998"/>
        <a:ext cx="9406202" cy="1098002"/>
      </dsp:txXfrm>
    </dsp:sp>
    <dsp:sp modelId="{0D8C2B47-9378-4DD7-A725-AF0D6FF9E8FD}">
      <dsp:nvSpPr>
        <dsp:cNvPr id="0" name=""/>
        <dsp:cNvSpPr/>
      </dsp:nvSpPr>
      <dsp:spPr>
        <a:xfrm>
          <a:off x="0" y="4112399"/>
          <a:ext cx="9525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Introduced a new dataset for ratings and number of votes</a:t>
          </a:r>
          <a:endParaRPr lang="en-IN" sz="2000" kern="1200" dirty="0"/>
        </a:p>
      </dsp:txBody>
      <dsp:txXfrm>
        <a:off x="0" y="4112399"/>
        <a:ext cx="9525000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1538C-56CA-477A-BD72-B2E99C4C800D}">
      <dsp:nvSpPr>
        <dsp:cNvPr id="0" name=""/>
        <dsp:cNvSpPr/>
      </dsp:nvSpPr>
      <dsp:spPr>
        <a:xfrm>
          <a:off x="0" y="510593"/>
          <a:ext cx="95250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 </a:t>
          </a:r>
          <a:r>
            <a:rPr lang="en-US" sz="2000" kern="1200" dirty="0">
              <a:solidFill>
                <a:schemeClr val="tx1"/>
              </a:solidFill>
            </a:rPr>
            <a:t>We are </a:t>
          </a:r>
          <a:r>
            <a:rPr lang="en-US" sz="2000" b="1" kern="1200" dirty="0">
              <a:solidFill>
                <a:schemeClr val="tx1"/>
              </a:solidFill>
            </a:rPr>
            <a:t>using </a:t>
          </a:r>
          <a:r>
            <a:rPr lang="en-US" sz="2000" b="1" kern="1200" dirty="0" err="1">
              <a:solidFill>
                <a:schemeClr val="tx1"/>
              </a:solidFill>
            </a:rPr>
            <a:t>Gensim</a:t>
          </a:r>
          <a:r>
            <a:rPr lang="en-US" sz="2000" b="1" kern="1200" dirty="0">
              <a:solidFill>
                <a:schemeClr val="tx1"/>
              </a:solidFill>
            </a:rPr>
            <a:t> (Generate similar) for content based recommendation</a:t>
          </a:r>
          <a:r>
            <a:rPr lang="en-US" sz="2000" kern="1200" dirty="0">
              <a:solidFill>
                <a:schemeClr val="tx1"/>
              </a:solidFill>
            </a:rPr>
            <a:t> as its design to handle large text collections and does not need to have everything in memory at once.</a:t>
          </a:r>
          <a:endParaRPr lang="en-IN" sz="2000" kern="1200" dirty="0"/>
        </a:p>
      </dsp:txBody>
      <dsp:txXfrm>
        <a:off x="59399" y="569992"/>
        <a:ext cx="9406202" cy="1098002"/>
      </dsp:txXfrm>
    </dsp:sp>
    <dsp:sp modelId="{D19047F3-F10C-469B-97E7-14C342B8E376}">
      <dsp:nvSpPr>
        <dsp:cNvPr id="0" name=""/>
        <dsp:cNvSpPr/>
      </dsp:nvSpPr>
      <dsp:spPr>
        <a:xfrm>
          <a:off x="0" y="1819199"/>
          <a:ext cx="9525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We are using combination of ‘title’, ‘artist’, ‘genre', 'release’</a:t>
          </a:r>
          <a:endParaRPr lang="en-IN" sz="2000" kern="1200" dirty="0"/>
        </a:p>
      </dsp:txBody>
      <dsp:txXfrm>
        <a:off x="0" y="1819199"/>
        <a:ext cx="9525000" cy="1076400"/>
      </dsp:txXfrm>
    </dsp:sp>
    <dsp:sp modelId="{F80C87A9-B516-404D-841A-E56FB4F87E39}">
      <dsp:nvSpPr>
        <dsp:cNvPr id="0" name=""/>
        <dsp:cNvSpPr/>
      </dsp:nvSpPr>
      <dsp:spPr>
        <a:xfrm>
          <a:off x="0" y="2895599"/>
          <a:ext cx="95250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2</a:t>
          </a:r>
          <a:r>
            <a: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. We are doing </a:t>
          </a:r>
          <a:r>
            <a:rPr lang="en-US" sz="2000" b="1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Sentiment Analysis based on the lyrics</a:t>
          </a:r>
          <a:endParaRPr lang="en-IN" sz="2000" b="1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sp:txBody>
      <dsp:txXfrm>
        <a:off x="59399" y="2954998"/>
        <a:ext cx="9406202" cy="1098002"/>
      </dsp:txXfrm>
    </dsp:sp>
    <dsp:sp modelId="{0D8C2B47-9378-4DD7-A725-AF0D6FF9E8FD}">
      <dsp:nvSpPr>
        <dsp:cNvPr id="0" name=""/>
        <dsp:cNvSpPr/>
      </dsp:nvSpPr>
      <dsp:spPr>
        <a:xfrm>
          <a:off x="0" y="4112399"/>
          <a:ext cx="9525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Introduced a new dataset for lyrics. </a:t>
          </a:r>
          <a:endParaRPr lang="en-IN" sz="2000" kern="1200" dirty="0"/>
        </a:p>
      </dsp:txBody>
      <dsp:txXfrm>
        <a:off x="0" y="4112399"/>
        <a:ext cx="95250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73F19-701D-4FE0-BC46-E8E925D96D82}" type="datetimeFigureOut">
              <a:rPr lang="en-IN" smtClean="0"/>
              <a:t>23-01-2021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E109-D1CE-40EF-9A5A-0E2C84534C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3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90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63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99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95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71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E109-D1CE-40EF-9A5A-0E2C84534C0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2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sv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sv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754289" cy="10287000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5" name="TextBox 5"/>
          <p:cNvSpPr txBox="1"/>
          <p:nvPr/>
        </p:nvSpPr>
        <p:spPr>
          <a:xfrm>
            <a:off x="567900" y="3410326"/>
            <a:ext cx="12580454" cy="7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48"/>
              </a:lnSpc>
            </a:pPr>
            <a:r>
              <a:rPr lang="en-US" sz="4400" spc="112" dirty="0">
                <a:solidFill>
                  <a:srgbClr val="FFDE59"/>
                </a:solidFill>
                <a:latin typeface="Aileron Heavy Bold"/>
              </a:rPr>
              <a:t>SONG RECOMMENDATION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17259" y="4983799"/>
            <a:ext cx="7121481" cy="58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252" dirty="0">
                <a:solidFill>
                  <a:srgbClr val="D9D9D9"/>
                </a:solidFill>
                <a:latin typeface="Aileron Regular Bold"/>
              </a:rPr>
              <a:t>MIT-IDSS Oct20-B – GROUP 4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3481013" y="4671542"/>
            <a:ext cx="863567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52" dirty="0">
                <a:solidFill>
                  <a:srgbClr val="FFFFFF"/>
                </a:solidFill>
                <a:latin typeface="Aileron Regular"/>
              </a:rPr>
              <a:t>Capstone Project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820D6-CEA5-4CA6-AFFC-1117C6C514B3}"/>
              </a:ext>
            </a:extLst>
          </p:cNvPr>
          <p:cNvSpPr txBox="1"/>
          <p:nvPr/>
        </p:nvSpPr>
        <p:spPr>
          <a:xfrm>
            <a:off x="12039600" y="6222180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Presented by : Angad </a:t>
            </a:r>
            <a:r>
              <a:rPr lang="en-IN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Bagga</a:t>
            </a:r>
            <a:endParaRPr lang="en-IN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</a:t>
            </a:r>
            <a:r>
              <a:rPr lang="en-IN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Lakshminaryanan</a:t>
            </a:r>
            <a:endParaRPr lang="en-IN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Sachin Sawant</a:t>
            </a:r>
          </a:p>
          <a:p>
            <a:r>
              <a:rPr lang="en-I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Sudeep </a:t>
            </a:r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024B1-3BED-4AD1-8D71-EB114766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489" y="0"/>
            <a:ext cx="4265511" cy="19427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-14748" y="-114300"/>
            <a:ext cx="17139382" cy="90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Popularity based Recommendation &amp; Approach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E657369-D9C9-489A-B41F-3F79C350D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2471"/>
              </p:ext>
            </p:extLst>
          </p:nvPr>
        </p:nvGraphicFramePr>
        <p:xfrm>
          <a:off x="8100475" y="3272824"/>
          <a:ext cx="9525000" cy="5791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E77E6A-1A03-4659-87FA-ABC221AE5062}"/>
              </a:ext>
            </a:extLst>
          </p:cNvPr>
          <p:cNvSpPr txBox="1"/>
          <p:nvPr/>
        </p:nvSpPr>
        <p:spPr>
          <a:xfrm>
            <a:off x="8849297" y="2697556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Approach followed in the project to measure Popularity</a:t>
            </a:r>
            <a:endParaRPr lang="en-IN" sz="2800" b="1" u="sng" dirty="0"/>
          </a:p>
        </p:txBody>
      </p:sp>
      <p:pic>
        <p:nvPicPr>
          <p:cNvPr id="9" name="Graphic 8" descr="Bar graph with upward trend">
            <a:extLst>
              <a:ext uri="{FF2B5EF4-FFF2-40B4-BE49-F238E27FC236}">
                <a16:creationId xmlns:a16="http://schemas.microsoft.com/office/drawing/2014/main" id="{6C74CBA5-1DFE-4961-8F7F-A335325E1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3777" y="2656990"/>
            <a:ext cx="602226" cy="602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AE627-F9B1-4895-B42D-95FD32DB99F7}"/>
              </a:ext>
            </a:extLst>
          </p:cNvPr>
          <p:cNvSpPr txBox="1"/>
          <p:nvPr/>
        </p:nvSpPr>
        <p:spPr>
          <a:xfrm>
            <a:off x="86297" y="1014450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How Popularity based Recommendation will help the Customer </a:t>
            </a:r>
            <a:r>
              <a:rPr lang="en-US" sz="2400" dirty="0"/>
              <a:t>? </a:t>
            </a:r>
            <a:endParaRPr lang="en-IN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B42890-77F1-4A8C-8493-A87DE6E7A9AD}"/>
              </a:ext>
            </a:extLst>
          </p:cNvPr>
          <p:cNvSpPr/>
          <p:nvPr/>
        </p:nvSpPr>
        <p:spPr>
          <a:xfrm>
            <a:off x="76465" y="2019016"/>
            <a:ext cx="7010400" cy="21674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19539-9D50-4270-9AC9-2FF1D693B4EB}"/>
              </a:ext>
            </a:extLst>
          </p:cNvPr>
          <p:cNvSpPr txBox="1"/>
          <p:nvPr/>
        </p:nvSpPr>
        <p:spPr>
          <a:xfrm>
            <a:off x="109347" y="2164829"/>
            <a:ext cx="67495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helps with the cold start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historical data needed for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can upfront visualize the overall popularity and is an exciting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popular new releases can reduce the popularity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43A069-1FC9-46E2-825D-E18E1932F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68" y="4799689"/>
            <a:ext cx="6201432" cy="2309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9E34C0-E485-4DC8-8718-D9F40CAA3152}"/>
              </a:ext>
            </a:extLst>
          </p:cNvPr>
          <p:cNvSpPr txBox="1"/>
          <p:nvPr/>
        </p:nvSpPr>
        <p:spPr>
          <a:xfrm>
            <a:off x="109347" y="4293001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Snap shot from Spotify.com</a:t>
            </a:r>
            <a:endParaRPr lang="en-IN" sz="2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2E8936-C727-402D-9AE7-AA84D447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81" y="7641056"/>
            <a:ext cx="6191600" cy="2552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5DE2A3-F040-4838-83D5-A1620325218C}"/>
              </a:ext>
            </a:extLst>
          </p:cNvPr>
          <p:cNvSpPr txBox="1"/>
          <p:nvPr/>
        </p:nvSpPr>
        <p:spPr>
          <a:xfrm>
            <a:off x="76465" y="7127708"/>
            <a:ext cx="1017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Snap shot from Gaana.com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99262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386618" y="-127873"/>
            <a:ext cx="1538678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Logic - Popularity based Recommendations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6B81B-38DA-4A86-AB88-C86C6D7E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" y="975188"/>
            <a:ext cx="9563584" cy="514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375C6-97F5-4709-85F2-3F6F7B2E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62700"/>
            <a:ext cx="8720138" cy="3800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12201E-F301-4D84-8877-9FC8D9F4A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092" y="909789"/>
            <a:ext cx="8647046" cy="3395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76FD3D-07C2-4209-ADAE-C9DF8C7AB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7864" y="4610100"/>
            <a:ext cx="875872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E5FA3D-364E-4500-B61E-AA6BA142FBF9}"/>
              </a:ext>
            </a:extLst>
          </p:cNvPr>
          <p:cNvSpPr/>
          <p:nvPr/>
        </p:nvSpPr>
        <p:spPr>
          <a:xfrm>
            <a:off x="25400" y="2469930"/>
            <a:ext cx="7010400" cy="21674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386618" y="-127873"/>
            <a:ext cx="1538678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Content based Recommendations &amp; Approach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C28F1A7-7004-425D-B3E2-5ACBABDFD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028997"/>
              </p:ext>
            </p:extLst>
          </p:nvPr>
        </p:nvGraphicFramePr>
        <p:xfrm>
          <a:off x="8455810" y="3254196"/>
          <a:ext cx="9525000" cy="5791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280491-B5AE-476A-B2B6-91EE8F5D1FE0}"/>
              </a:ext>
            </a:extLst>
          </p:cNvPr>
          <p:cNvSpPr txBox="1"/>
          <p:nvPr/>
        </p:nvSpPr>
        <p:spPr>
          <a:xfrm>
            <a:off x="9144000" y="24765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Approach followed in the project for content based recommendations</a:t>
            </a:r>
            <a:endParaRPr lang="en-IN" sz="2800" b="1" u="sng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83C8E9CD-D526-4131-908C-00F140CB4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7581" y="2587777"/>
            <a:ext cx="666419" cy="6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18988-3676-41EC-BA44-FB132CB44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376415"/>
            <a:ext cx="6340194" cy="2447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AE3E9B-C705-4D94-BEF1-3F5EC4F37DBC}"/>
              </a:ext>
            </a:extLst>
          </p:cNvPr>
          <p:cNvSpPr txBox="1"/>
          <p:nvPr/>
        </p:nvSpPr>
        <p:spPr>
          <a:xfrm>
            <a:off x="0" y="4744971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Real examples of content based recommendation</a:t>
            </a:r>
            <a:endParaRPr lang="en-IN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8C0312-0D4A-4BD8-A0B8-4E21870586AE}"/>
              </a:ext>
            </a:extLst>
          </p:cNvPr>
          <p:cNvSpPr txBox="1"/>
          <p:nvPr/>
        </p:nvSpPr>
        <p:spPr>
          <a:xfrm>
            <a:off x="228600" y="2814969"/>
            <a:ext cx="63401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Recommends similar content to the songs user has liked in the past to give personalized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require a lot of User data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B0318-3043-43A9-A21D-A3E3775A8191}"/>
              </a:ext>
            </a:extLst>
          </p:cNvPr>
          <p:cNvSpPr txBox="1"/>
          <p:nvPr/>
        </p:nvSpPr>
        <p:spPr>
          <a:xfrm>
            <a:off x="54429" y="1209317"/>
            <a:ext cx="91875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How Content based Recommendation will help the Customer ?</a:t>
            </a:r>
            <a:endParaRPr lang="en-IN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EDA3C9-32E5-4FCF-8360-6B73099410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7968023"/>
            <a:ext cx="6568793" cy="24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386618" y="-127873"/>
            <a:ext cx="1538678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Logic – Content based Recommendation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9B7ED5-8FCC-438D-80DB-9D5CE570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" y="1940171"/>
            <a:ext cx="8589818" cy="342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E4ADF-2F0A-458E-AE69-D5CF367C354C}"/>
              </a:ext>
            </a:extLst>
          </p:cNvPr>
          <p:cNvSpPr txBox="1"/>
          <p:nvPr/>
        </p:nvSpPr>
        <p:spPr>
          <a:xfrm>
            <a:off x="393545" y="1301641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</a:t>
            </a:r>
            <a:r>
              <a:rPr lang="en-US" dirty="0"/>
              <a:t>: Created a data frame </a:t>
            </a:r>
            <a:r>
              <a:rPr lang="en-US" dirty="0" err="1"/>
              <a:t>song_data_with</a:t>
            </a:r>
            <a:r>
              <a:rPr lang="en-US" dirty="0"/>
              <a:t> _Genre &amp; a field named as text which combines </a:t>
            </a:r>
            <a:r>
              <a:rPr lang="en-US" sz="1800" dirty="0"/>
              <a:t>‘title’, ‘artist’, ‘genre', 'release’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3831B-3E6A-4807-9625-909C236C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81" y="6360021"/>
            <a:ext cx="8936182" cy="4955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309BE-0066-4102-BCD5-D091E65FF6A6}"/>
              </a:ext>
            </a:extLst>
          </p:cNvPr>
          <p:cNvSpPr txBox="1"/>
          <p:nvPr/>
        </p:nvSpPr>
        <p:spPr>
          <a:xfrm>
            <a:off x="414327" y="5689857"/>
            <a:ext cx="9164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2 </a:t>
            </a:r>
            <a:r>
              <a:rPr lang="en-US" dirty="0"/>
              <a:t>: Created a list of values in text and after counting the frequencies keeping the words/tokens that occurred more than once.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F26E2-E909-4FB3-926E-75A437A65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938332"/>
            <a:ext cx="9205474" cy="342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C5FF51-C004-49FD-8BD3-1B2E58C8A3D7}"/>
              </a:ext>
            </a:extLst>
          </p:cNvPr>
          <p:cNvSpPr txBox="1"/>
          <p:nvPr/>
        </p:nvSpPr>
        <p:spPr>
          <a:xfrm>
            <a:off x="8936183" y="1535988"/>
            <a:ext cx="915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3 – </a:t>
            </a:r>
            <a:r>
              <a:rPr lang="en-US" dirty="0"/>
              <a:t>Pickling Corpus list and  creating a dictionary using corpora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97D2A4-FCE6-40B3-954D-34A4993DE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0509" y="5981700"/>
            <a:ext cx="8937491" cy="430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039DFF-C067-4863-AA8F-81C7A8152774}"/>
              </a:ext>
            </a:extLst>
          </p:cNvPr>
          <p:cNvSpPr txBox="1"/>
          <p:nvPr/>
        </p:nvSpPr>
        <p:spPr>
          <a:xfrm>
            <a:off x="8915401" y="5561984"/>
            <a:ext cx="915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4 – </a:t>
            </a:r>
            <a:r>
              <a:rPr lang="en-US" dirty="0"/>
              <a:t>Testing with new doc and creating a list </a:t>
            </a:r>
            <a:r>
              <a:rPr lang="en-US" dirty="0" err="1"/>
              <a:t>bow_corpus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65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386618" y="-127873"/>
            <a:ext cx="1538678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Logic – Content based Recommendation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E4ADF-2F0A-458E-AE69-D5CF367C354C}"/>
              </a:ext>
            </a:extLst>
          </p:cNvPr>
          <p:cNvSpPr txBox="1"/>
          <p:nvPr/>
        </p:nvSpPr>
        <p:spPr>
          <a:xfrm>
            <a:off x="487718" y="1336406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</a:t>
            </a:r>
            <a:r>
              <a:rPr lang="en-US" dirty="0"/>
              <a:t>: Using </a:t>
            </a:r>
            <a:r>
              <a:rPr lang="en-US" dirty="0" err="1"/>
              <a:t>tfidf</a:t>
            </a:r>
            <a:r>
              <a:rPr lang="en-US" dirty="0"/>
              <a:t> from </a:t>
            </a:r>
            <a:r>
              <a:rPr lang="en-US" dirty="0" err="1"/>
              <a:t>Gensim</a:t>
            </a:r>
            <a:r>
              <a:rPr lang="en-US" dirty="0"/>
              <a:t> &amp; train the model. Also saving </a:t>
            </a:r>
            <a:r>
              <a:rPr lang="en-US" dirty="0" err="1"/>
              <a:t>gensim_tfidf_model.pkl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309BE-0066-4102-BCD5-D091E65FF6A6}"/>
              </a:ext>
            </a:extLst>
          </p:cNvPr>
          <p:cNvSpPr txBox="1"/>
          <p:nvPr/>
        </p:nvSpPr>
        <p:spPr>
          <a:xfrm>
            <a:off x="414327" y="5689857"/>
            <a:ext cx="916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6 </a:t>
            </a:r>
            <a:r>
              <a:rPr lang="en-US" dirty="0"/>
              <a:t>: Using Sparse Matrix similarity from </a:t>
            </a:r>
            <a:r>
              <a:rPr lang="en-US" dirty="0" err="1"/>
              <a:t>Gensim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5FF51-C004-49FD-8BD3-1B2E58C8A3D7}"/>
              </a:ext>
            </a:extLst>
          </p:cNvPr>
          <p:cNvSpPr txBox="1"/>
          <p:nvPr/>
        </p:nvSpPr>
        <p:spPr>
          <a:xfrm>
            <a:off x="8936183" y="1535988"/>
            <a:ext cx="915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7 – </a:t>
            </a:r>
            <a:r>
              <a:rPr lang="en-US" dirty="0"/>
              <a:t>Loading Processed corpus from Pickle and using corpora dictionary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39DFF-C067-4863-AA8F-81C7A8152774}"/>
              </a:ext>
            </a:extLst>
          </p:cNvPr>
          <p:cNvSpPr txBox="1"/>
          <p:nvPr/>
        </p:nvSpPr>
        <p:spPr>
          <a:xfrm>
            <a:off x="9081654" y="5500829"/>
            <a:ext cx="915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8 – </a:t>
            </a:r>
            <a:r>
              <a:rPr lang="en-US" dirty="0"/>
              <a:t>Using Sparsity Matrix Similarity from </a:t>
            </a:r>
            <a:r>
              <a:rPr lang="en-US" dirty="0" err="1"/>
              <a:t>Gensim</a:t>
            </a:r>
            <a:r>
              <a:rPr lang="en-US" dirty="0"/>
              <a:t> &amp; Assigning scores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465F0-071F-4710-A24D-7CB7B7227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3" y="2046674"/>
            <a:ext cx="7620001" cy="3261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B2CCC2-DD2F-4DF5-9D79-789C1B96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18" y="6406630"/>
            <a:ext cx="7842982" cy="3636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AF3E8-A8C0-4579-98CE-FFC97A715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349" y="2041567"/>
            <a:ext cx="7207342" cy="333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531AD2-12BC-4312-9D7D-B51272FA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1" y="6059189"/>
            <a:ext cx="9580416" cy="41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0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F1E86A-4062-4044-AF67-7C5F8F178868}"/>
              </a:ext>
            </a:extLst>
          </p:cNvPr>
          <p:cNvSpPr/>
          <p:nvPr/>
        </p:nvSpPr>
        <p:spPr>
          <a:xfrm>
            <a:off x="0" y="-6978"/>
            <a:ext cx="18288000" cy="90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5BE13-E896-4D7E-B4CA-51DA740B3F10}"/>
              </a:ext>
            </a:extLst>
          </p:cNvPr>
          <p:cNvSpPr txBox="1"/>
          <p:nvPr/>
        </p:nvSpPr>
        <p:spPr>
          <a:xfrm>
            <a:off x="386618" y="-127873"/>
            <a:ext cx="15386782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spc="359" dirty="0">
                <a:solidFill>
                  <a:schemeClr val="bg1"/>
                </a:solidFill>
                <a:latin typeface="Aileron Heavy Bold"/>
              </a:rPr>
              <a:t>Logic – Content based Recommendation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AA70-F95C-4BE2-8F56-E8D77B6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387" y="0"/>
            <a:ext cx="1848613" cy="902811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CEFBED-3683-4744-BD8B-809841525A34}"/>
              </a:ext>
            </a:extLst>
          </p:cNvPr>
          <p:cNvSpPr txBox="1"/>
          <p:nvPr/>
        </p:nvSpPr>
        <p:spPr>
          <a:xfrm>
            <a:off x="-76200" y="1515661"/>
            <a:ext cx="915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9 – </a:t>
            </a:r>
            <a:r>
              <a:rPr lang="en-US" dirty="0"/>
              <a:t>Removing duplicates and creating </a:t>
            </a:r>
            <a:r>
              <a:rPr lang="en-US" dirty="0" err="1"/>
              <a:t>final_recommendation_df</a:t>
            </a:r>
            <a:r>
              <a:rPr lang="en-US" dirty="0"/>
              <a:t> to showcase the scores.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1CF4E-CF3D-46F9-91FF-1D1BB2B6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47900"/>
            <a:ext cx="9200277" cy="7133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42E2E4-7229-405A-8C92-380F07BCC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278" y="3695700"/>
            <a:ext cx="868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754289" cy="10287000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5" name="TextBox 5"/>
          <p:cNvSpPr txBox="1"/>
          <p:nvPr/>
        </p:nvSpPr>
        <p:spPr>
          <a:xfrm>
            <a:off x="-2438400" y="4910947"/>
            <a:ext cx="12580454" cy="7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60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112" normalizeH="0" baseline="0" noProof="0" dirty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Aileron Heavy Bold"/>
                <a:ea typeface="+mn-ea"/>
                <a:cs typeface="+mn-cs"/>
              </a:rPr>
              <a:t>Thanks 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3481013" y="4671542"/>
            <a:ext cx="863567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5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Capstone Project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91A9E3-15B4-443F-A52A-68B41FC7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489" y="0"/>
            <a:ext cx="4265511" cy="1942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A0D9D-63DC-457E-BE3E-8A7763E592CA}"/>
              </a:ext>
            </a:extLst>
          </p:cNvPr>
          <p:cNvSpPr txBox="1"/>
          <p:nvPr/>
        </p:nvSpPr>
        <p:spPr>
          <a:xfrm>
            <a:off x="6858000" y="3959559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112" dirty="0">
                <a:solidFill>
                  <a:srgbClr val="FFDE59"/>
                </a:solidFill>
                <a:latin typeface="Blackadder ITC" panose="04020505051007020D02" pitchFamily="82" charset="0"/>
              </a:rPr>
              <a:t>Music heals the soul</a:t>
            </a:r>
            <a:endParaRPr lang="en-IN" sz="4400" spc="112" dirty="0">
              <a:solidFill>
                <a:srgbClr val="FFDE59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4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466</Words>
  <Application>Microsoft Office PowerPoint</Application>
  <PresentationFormat>Custom</PresentationFormat>
  <Paragraphs>53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Aileron Regular Bold</vt:lpstr>
      <vt:lpstr>Blackadder ITC</vt:lpstr>
      <vt:lpstr>Calibri</vt:lpstr>
      <vt:lpstr>MV Boli</vt:lpstr>
      <vt:lpstr>Aileron Heavy Bold</vt:lpstr>
      <vt:lpstr>Aileron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Arrow Chart Presentation</dc:title>
  <dc:creator>hp</dc:creator>
  <cp:lastModifiedBy>Singh A</cp:lastModifiedBy>
  <cp:revision>30</cp:revision>
  <dcterms:created xsi:type="dcterms:W3CDTF">2006-08-16T00:00:00Z</dcterms:created>
  <dcterms:modified xsi:type="dcterms:W3CDTF">2021-01-23T08:10:08Z</dcterms:modified>
  <dc:identifier>DAETIOVXfRA</dc:identifier>
</cp:coreProperties>
</file>